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563" r:id="rId3"/>
    <p:sldId id="256" r:id="rId4"/>
    <p:sldId id="626" r:id="rId6"/>
    <p:sldId id="564" r:id="rId7"/>
    <p:sldId id="487" r:id="rId8"/>
    <p:sldId id="565" r:id="rId9"/>
    <p:sldId id="566" r:id="rId10"/>
    <p:sldId id="567" r:id="rId11"/>
    <p:sldId id="568" r:id="rId12"/>
    <p:sldId id="569" r:id="rId13"/>
    <p:sldId id="570" r:id="rId14"/>
    <p:sldId id="571" r:id="rId15"/>
    <p:sldId id="572" r:id="rId16"/>
    <p:sldId id="573" r:id="rId17"/>
    <p:sldId id="575" r:id="rId18"/>
    <p:sldId id="574" r:id="rId19"/>
    <p:sldId id="576" r:id="rId20"/>
    <p:sldId id="577" r:id="rId21"/>
    <p:sldId id="578" r:id="rId22"/>
    <p:sldId id="579" r:id="rId23"/>
    <p:sldId id="580" r:id="rId24"/>
    <p:sldId id="582" r:id="rId25"/>
    <p:sldId id="581" r:id="rId26"/>
    <p:sldId id="583" r:id="rId27"/>
    <p:sldId id="584" r:id="rId28"/>
    <p:sldId id="585" r:id="rId29"/>
    <p:sldId id="586" r:id="rId30"/>
    <p:sldId id="587" r:id="rId31"/>
    <p:sldId id="588" r:id="rId32"/>
    <p:sldId id="589" r:id="rId33"/>
    <p:sldId id="590" r:id="rId34"/>
    <p:sldId id="591" r:id="rId35"/>
    <p:sldId id="592" r:id="rId36"/>
    <p:sldId id="464" r:id="rId37"/>
    <p:sldId id="593" r:id="rId38"/>
    <p:sldId id="595" r:id="rId39"/>
    <p:sldId id="596" r:id="rId40"/>
    <p:sldId id="597" r:id="rId41"/>
    <p:sldId id="598" r:id="rId42"/>
    <p:sldId id="599" r:id="rId43"/>
    <p:sldId id="600" r:id="rId44"/>
    <p:sldId id="601" r:id="rId45"/>
    <p:sldId id="602" r:id="rId46"/>
    <p:sldId id="603" r:id="rId47"/>
    <p:sldId id="604" r:id="rId48"/>
    <p:sldId id="605" r:id="rId49"/>
    <p:sldId id="606" r:id="rId50"/>
    <p:sldId id="594" r:id="rId51"/>
    <p:sldId id="607" r:id="rId52"/>
    <p:sldId id="609" r:id="rId53"/>
    <p:sldId id="610" r:id="rId54"/>
    <p:sldId id="611" r:id="rId55"/>
    <p:sldId id="612" r:id="rId56"/>
    <p:sldId id="613" r:id="rId57"/>
    <p:sldId id="614" r:id="rId58"/>
    <p:sldId id="615" r:id="rId59"/>
    <p:sldId id="616" r:id="rId60"/>
    <p:sldId id="617" r:id="rId61"/>
    <p:sldId id="618" r:id="rId62"/>
    <p:sldId id="619" r:id="rId63"/>
    <p:sldId id="620" r:id="rId64"/>
    <p:sldId id="621" r:id="rId65"/>
    <p:sldId id="622" r:id="rId66"/>
    <p:sldId id="623" r:id="rId67"/>
    <p:sldId id="624" r:id="rId68"/>
    <p:sldId id="625" r:id="rId69"/>
    <p:sldId id="608" r:id="rId70"/>
    <p:sldId id="374" r:id="rId71"/>
    <p:sldId id="627" r:id="rId7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Microsoft Office" initials="ПM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57"/>
    <p:restoredTop sz="85597"/>
  </p:normalViewPr>
  <p:slideViewPr>
    <p:cSldViewPr snapToGrid="0" snapToObjects="1">
      <p:cViewPr varScale="1">
        <p:scale>
          <a:sx n="144" d="100"/>
          <a:sy n="144" d="100"/>
        </p:scale>
        <p:origin x="2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6" Type="http://schemas.openxmlformats.org/officeDocument/2006/relationships/commentAuthors" Target="commentAuthors.xml"/><Relationship Id="rId75" Type="http://schemas.openxmlformats.org/officeDocument/2006/relationships/tableStyles" Target="tableStyles.xml"/><Relationship Id="rId74" Type="http://schemas.openxmlformats.org/officeDocument/2006/relationships/viewProps" Target="viewProps.xml"/><Relationship Id="rId73" Type="http://schemas.openxmlformats.org/officeDocument/2006/relationships/presProps" Target="presProps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4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2ADB2-7A45-B34A-8A5F-5D556F281221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таких случаях хорошо подходит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квантильная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ошибка или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квантильная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функция потерь: …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представляет собой сумму по всем объектам обучающей выборки вот таких сложных выражений. Давайте поймем, что они означают.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стоит отклонение прогноза алгоритма от истинного ответа: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yi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−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a(xi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и это отклонение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домножается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либо на число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τ (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тау), если имеет место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недопрогноз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есть если прогноз меньше истинного ответа, либо на число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τ − 1,</a:t>
            </a:r>
            <a:endParaRPr lang="el-G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имеет место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перепрогноз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есть ответ алгоритма, прогноз, больше истинного ответа.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τ —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некоторый параметр данного функционала, который варьируется от 0 до 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нарисовать зависимость ошибки, посчитанной данным образом, от отклонения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yi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−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a(xi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то получим вот такую картину. Видно, что эта функция потерь действительно несимметричная. При этом если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τ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большое, если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τ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близко к 1, то мы сильнее боимся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недопрогноза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мы сильнее боимся занизить прогноз, если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τ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близко к 0, мы боимся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перепрогноза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разобраться, почему такая функция потерь называется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квантильной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нужно разобраться с ее вероятностным смыслом.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Пусть один и тот же объект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одним и тем же признаковым описанием повторяется в выборке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раз, но на каждом из повторов — свой ответ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y1,...,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dirty="0"/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Такое может возникнуть при измерении роста человека.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Измерения роста одного и того же человека могут отличаться ввиду ошибки прибора, а также зависеть от самого человека (может сгорбиться или выпрямиться).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алгоритм должен для одного и того же признакового описания возвращать одинаковый прогноз.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Другими словами, необходимо решить, какой прогноз оптимален для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точки зрения различных функционалов ошибки.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Оказывается, что если используется квадратичный функционал ошибки, то наиболее оптимальным прогнозом будет средний ответ на объектах, если абсолютный, то медиана ответов.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же будет использоваться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квантильная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функция потерь, наиболее оптимальным прогнозом, будет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τ-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квантиль.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и состоит вероятностный смысл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квантильной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ошибки.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мы поговорили о том, какие метрики качества бывают в задачах регрессии.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Поговорили про среднеквадратичную среднюю абсолютную ошибку и про коэффициент детерминации, который является интерпретируемой версией среднеквадратичной ошибки.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мы обсудили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квантильную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функцию потерь, которая является несимметричной и может оказаться важной в ряде задач.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в следующей части мы поговорим о том, как измерять качество в задачах классификации.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блоке речь пойдет о том, как измерять качество в задачах классификации. 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меру качества в задачах классификации естественно использовать долю неправильных ответов: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 в задачах классификации принято выбирать метрики таким образом, чтобы их нужно было максимизировать, тогда как в задачах регрессии — так, чтобы их нужно было минимизировать.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Поэтому определяют: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Эта метрика качества проста и широко используется, однако имеет несколько существенных недостатков.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Первая проблема связана с несбалансированными выборками.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Показателен следующий пример.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Пусть в выборке 1000 объектов, из которых 950 относятся к классу −1 и 50 — к классу +1.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Рассматривается бесполезный (поскольку не восстанавливает никаких закономерностей в данных) константный классификатор, который на всех объектах возвращает ответ −1.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доля правильных ответов на этих данных будет равна 0.95, что несколько много для бесполезного классификатора.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«бороться» с этой проблемой, используется следующий факт.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Пусть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q0 —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доля объектов самого крупного класса, тогда доля правильных ответов для разумных алгоритмов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∈ [q0,1],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не [1/2,1], как это можно было бы ожидать.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Поэтому, если получается высокий процент правильных ответов, это может быть связано не с тем, что построен хороший классификатор, а с тем, что какого-то класса сильно больше, чем остальных.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Вторая проблема с долей верных ответов состоит в том, что она никак не учитывает разные цены разных типов ошибок. Тогда как цены действительно могут быть разными. </a:t>
            </a:r>
            <a:endParaRPr lang="ru-RU" dirty="0"/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в задаче кредитного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скоринга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есть в задаче принятия решения относительно выдачи кредита, сравниваются две модели.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использовании первой модели кредит будет выдан 100 клиентам, 80 из которых его вернут.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 второй модели, более консервативной, кредит был выдан только 50 клиентам, причем вернули его в 48 случаях.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То, какая из двух моделей лучше, зависит от того, цена какой из ошибок выше: не дать кредит клиенту, который мог бы его вернуть, или выдать кредит клиенту, который его не вернет.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нужны дополнительные метрики качества, которые учитывают цены той или иной ошибки.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мы поговорили про основную метрику качества классификации, долю верных ответов, и обсудили, что у нее есть две проблемы.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Первая связана с неадекватными значениями в случае с несбалансированными выборками, а вторая — с тем, что данная метрика качества не умеет учитывать цены ошибок.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в следующей части мы поговорим о том, как можно учитывать разные цены ошибок при разных типах ошибок классификации.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прошлой части мы выяснили, что цены ошибок действительно могут быть разные.</a:t>
            </a:r>
            <a:endParaRPr lang="ru-RU" dirty="0"/>
          </a:p>
          <a:p>
            <a:r>
              <a:rPr lang="ru-RU" dirty="0"/>
              <a:t>В этом разделе мы поговорим о точности и полноте, метриках качества классификации, которые позволяют учитывать разные цены ошибок.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в случае с кредитным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скорингом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непонятно, что лучше: выдать кредит плохому клиенту, который не вернёт кредит, или не выдать кредит хорошему клиенту, который мог бы вернуть этот кредит.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То, какая ошибка лучше или хуже, какая важнее, какая нет, зависит от конкретной стратегии банка.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Цена этой ошибки может варьироваться.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Доля верных ответов неспособна учитывать цены разных ошибок.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рассуждать о том, у какой ошибки какая цена, удобно ввести матрицу ошибок, которая производит некоторую классификацию типов ошибок. Она состоит из двух строк и двух столбцов.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Строка зависит от того, какой ответ выдаёт наш алгоритм, наша модель.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Первая строка соответствует объектам, которых наша модель относит к классу +1.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Вторая строка соответствует объектам, которых наша модель относит к классу -1.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Столбец зависит от того, к какому классу на самом деле относится объект.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объект относится к классу 1, он попадает в первый столбец.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объект относится к классу -1, он попадает во второй столбец.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алгоритм относит объект к классу +1, будем говорить, что алгоритм срабатывает, он делает срабатывание.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если алгоритм сработал, отнёс объект к классу +1, и объект действительно относился к классу +1, это верное срабатывание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 Positive.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алгоритм сработал, но объект не относился к первому классу, на самом деле он из класса -1, то это ложное срабатывание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 Positive.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алгоритм выдаёт ответ -1, будем говорить, что он пропускает объект.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если имеет место пропуск, но при этом объект относится к классу 1, то это ложный пропуск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 Negative.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же алгоритм пропускает объект, и, действительно, этот объект относится к классу -1, то это верный пропуск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 Negative.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у нас есть два вида ошибок: ложные срабатывания и ложные пропуски.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для каждой из них нужна своя метрика качества, чтобы как-то измерить, какое количество таких ошибок мы допускаем.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будем разбирать наши метрики на двух примерах, на примере двух моделей.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Будем считать, что у нас выборка состоит из двухсот объектов, из которых сто относится к классу 1, и сто относится к классу -1.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первая модель относит к классу 1 сто объектов, из которых 80 — это верное срабатывание и 20 — это ложное срабатывание.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Вторая модель срабатывает на пятидесяти объектах.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 них 48 — это верное срабатывание, а 2 — это ложное срабатывание.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Первая метрика, о которой мы поговорим — это точность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precision.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показывает, насколько мы можем доверять классификатору в случае, если он срабатывает.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случае, если он относит объект к первому классу.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Формально точность задаётся как отношение числа верных срабатываний к общему числу срабатываний, то есть число верных срабатываний плюс число ложных срабатываний,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 Positive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плюс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 Positive.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посчитаем точность в нашем примере.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случае с первой моделью, она срабатывает на ста объектах, и из них 80 действительно относятся к первом классу.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Значит, нам нужно 80 поделить на сто. Получаем 0.8. Точность первого алгоритма = 0.8 или 80 процентам.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Вторая модель срабатывает на пятидесяти объектах, и из них 48 — это верные срабатывания. Её точность равняется 48 поделить на 50 или 0.96.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Её точность гораздо выше, она равняется 96 %. Если вторая модель срабатывает, то мы можем быть с большой долей вероятности уверены, что это срабатывание верное.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Вторая метрика — это полнота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recall.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показывает, как много истинных объектов первого класса алгоритм выделяет, на скольких из них он срабатывает.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Формально она задаётся как отношение числа верных срабатываний к общему числу объектов первого класса выборки, то есть число верных срабатываний плюс число ложных пропусков.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Посчитаем полноту для наших двух моделей. К первому классу относится сто объектов.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первая модель срабатывает на 80 из них, значит её полнота равна 0.8 или 80 %.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Вторая модель срабатывает лишь на 48 положительных объектах. Таким образом, её полнота равняется 48 поделить на сто или 0.48.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Вторая модель очень точная, но из-за этого страдает её полнота, она выделяет далеко не все объекты первого класса.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разберём два примера того, как можно пользоваться точностью и полнотой в совокупности.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пример про кредитный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скоринг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руководство банка решило, что, если среди всех выданных кредитов не более 5 % будут ошибочными, то есть лишь 5 % из них не вернут, то такая схема не будет убыточной.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невозвращённые кредиты не дадут нам слишком много убытков.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мы получаем ограничение на точность в 0.95.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Точность должна быть ≥, чем 0.95.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при таком ограничении мы будем максимизировать полноту, то есть стараться выдать кредиты как можно большему количеству хороших заёмщиков.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пример про медицинскую диагностику.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мы хотим сделать модель, которая определяет: есть или нет то или иное заболевание у пациента.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наш заказчик требует, чтобы среди всех протестированных пациентов мы выделили как минимум 80 % тех, которые действительно имеют это заболевание.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мы получаем ограничение, что полнота должна быть не меньше, чем 80 %.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при этом ограничении мы будет максимизировать точность, то есть пытаться сделать как можно меньше число ложных срабатываний.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Наконец, обратите внимание, как точность и полнота работают на несбалансированных выборках.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у нас есть выборка, в которой сто объектов первого класса и более десяти тысяч объектов отрицательного класса, -1 класса.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у нас 10 верных срабатываний, 20 ложных срабатываний и 90 ложных пропусков.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Доля верных ответов на данной выборке равняется 99 %.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Скорее всего, это число ни о чём не говорит. Чтобы понять, что плохого с данным алгоритмом, нужно померить точность и полноту.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измерим точность. Всего алгоритм срабатывает на тридцати объектах, и из них лишь 10 — это верные срабатывания, значит точность равна 33 %.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Видно, что алгоритм делает слишком много ложных срабатываний — 66 %.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полнота. Всего в выборке сто объектов первого класса, из их них лишь на 10 алгоритм срабатывает. Таким образом, полнота равняется 10 %.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Видно, что у него также много ложных пропусков. Он пропускает 90 % объектов первого класса.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Благодаря точности и полноте мы можем видеть, что не так с этим алгоритмом и что можно пытаться улучшить.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мы с вами ввели матрицу ошибок и на её основе определили две метрики качества: точность и полноту.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Точность измеряет, как много у нас ложных срабатываний, а полнота — как много ложных пропусков.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можно отдавать предпочтение одной или другой в зависимости от специфики задачи.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мы выяснили, что точность и полнота могут быть очень полезными в случаях со сбалансированными выборками.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мы поговорим о том, как можно объединить точность и полноту в одну метрику качества.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этой части мы поговорим о том, как объединить точность и полноту в одну метрику качества классификации.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прошлый раз мы выяснили, что точность показывает, насколько мы можем доверять классификатору в случае, если он срабатывает.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 есть в случае, если он относит объект к первому классу.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Полнота же измеряет, как много объектов первого класса наш классификатор выделил, на скольких из них он сработал.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есть задачи, где имеет место ограничение на одну из этих метрик, например, точность должна быть не меньше 95 %.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при этом мы будем оптимизировать другую метрику, например, полноту.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Кроме того, точность и полнота хороши сами по себе, например, тем, что они более выразительны на несбалансированных выборках.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у нас может просто возникнуть желание максимизировать и точность, и полноту одновременно, но, при этом максимизировать две метрики, это не очень удобно.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Лучше сначала объединить их в одну. Давайте выясним, как это правильно сделать.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подход, который мы обсудим, это арифметическое среднее.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Просто сложим точность и полноту и поделим на 2.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визуализировать данный подход к их усреднению, мы будем рисовать линии уровня.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оси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будем откладывать точность, по оси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—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полноту, и рисовать линии уровня, то есть линии, на которых арифметическое среднее принимает одно и то же значение.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разберём простой пример.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у нас есть алгоритм, у которого точность равна 10 %, а полнота — 100 %.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самом деле, это может быть выборка, в которой всего 10 % положительных объектов и алгоритм, который абсолютно на всех объектах выдаёт ответ +1, константный алгоритм.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Понятно, что он бесполезен. Среднее арифметическое точности и полноты в этом случае = 55 %.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вот другой алгоритм.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 него точность и полнота = 55 %.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алгоритм гораздо лучше предыдущего, но при этом среднее арифметическое снова = 55 %.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два алгоритма лежат на одной линии уровня.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очень плохо.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Константный и разумный алгоритмы получают один и тот же показатель.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устранить эту проблему, приходит в голову следующая идея.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 мы хотим одновременно максимизировать и точность, и полноту, давайте максимизировать минимум из них.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линии уровня будут выглядеть как-то так.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Видно, что они сильнее концентрируются в правом верхнем углу, то есть там, где находится алгоритм с точностью и полнотой, = 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Данный подход с взятием минимума из точности и полноты решает проблему, которую мы обсуждали чуть раньше.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взять алгоритм с точностью 5 % и полнотой 100 %, то минимум будет = 5 %.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Метрики качества могут использоваться: </a:t>
            </a:r>
            <a:endParaRPr lang="ru-RU" dirty="0"/>
          </a:p>
          <a:p>
            <a:pPr marL="171450" indent="-171450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задания функционала ошибки (используется при обучении).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подбора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гиперпараметров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(используется при измерении качества на кросс-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валидации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В том числе можно использовать другую метрику, которая отличается от метрики, с помощью которой построен функционал ошибки.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оценивания итоговой модели: пригодна ли модель для решения задачи.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мы рассмотрим, какие метрики можно использовать в задачах регрессии.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есть другой нюанс.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два алгоритма, оба из которых имеют точность 40 %, но при этом полнота первого = 50 %, а полнота второго = 90 %.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Понятно, что второй алгоритм лучше.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такой же точности он даёт более высокую полноту, но при этом и минимум и там, и там = 40 %.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Они снова лежат на одной линии уровня, хотя этого не должно быть.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устранить проблему, давайте попробуем сгладить минимум.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можно сделать с помощью гармонического среднего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меры.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её посчитать, нужно вычислить дробь, в числителе которой стоит произведение точности и полноты, умноженное на 2, а в знаменателе сумма точности и полноты.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мы рассматриваем два алгоритма, оба из которых имеют точность 40 %, и при этом первый имеет полноту 50 %, а второй — 90 %, то у первого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мера = 44 %, а у второго — 55 %.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оказывается на линии уровня, которая ближе к правому верхнему углу, ближе к идеальному классификатору.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этом, если вы хотите отдать предпочтение либо точности, либо полноте, можно воспользоваться расширенной версией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меры, который имеет параметр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вычисляется по такой страшной формуле.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этом, если вы возьмёте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β = 0.5,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 важнее окажется полнота.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Дело в том, что если вы зафиксируете полноту и будете менять точность, то данная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мера будет меняться довольно гладко.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же вы зафиксируете точность и будете менять полноту, изменения будут очень резкие.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полнота важнее в этом случае.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же взять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β = 2,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 ситуация поменяется.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Важнее окажется точность.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Поскольку при фиксированной полноте изменение точности будет гораздо сильнее приводить к перемене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меры.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мы обсудили, что лучший способ объединения точности и полноты в одну метрику, это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мера, которая представляет собой сглаженную версию минимума из точности и полноты.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этом, если вы хотите отдать предпочтение либо точности, либо полноте при усреднении, можно воспользоваться параметром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β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мере.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следующей части мы поговорим о том, как измерять качество оценок принадлежности тому или иному классу.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этой части мы поговорим о том, как измерять качество</a:t>
            </a:r>
            <a:r>
              <a:rPr lang="en-US" dirty="0"/>
              <a:t> </a:t>
            </a:r>
            <a:r>
              <a:rPr lang="ru-RU" dirty="0"/>
              <a:t>оценок принадлежности к классу. </a:t>
            </a:r>
            <a:endParaRPr lang="en-US" dirty="0"/>
          </a:p>
          <a:p>
            <a:r>
              <a:rPr lang="ru-RU" dirty="0"/>
              <a:t>И давайте начнем с того, что разберемся,</a:t>
            </a:r>
            <a:r>
              <a:rPr lang="en-US" dirty="0"/>
              <a:t> </a:t>
            </a:r>
            <a:r>
              <a:rPr lang="ru-RU" dirty="0"/>
              <a:t>что это за оценки принадлежности.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Дело в том, что многие алгоритмы классификации устроены следующим образом: на самом деле, сначала вычисляется некоторое вещественное число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b(x),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далее оно сравнивается с некоторым порогом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оно больше порога, то относим объект к положительному классу, если меньше порога — то к отрицательному классу.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b(x)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выступает как некоторая оценка уверенности классификатора в том, что объект относится к единичному классу — классу +1.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Примером может служить линейный классификатор.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нем мы вычисляем скалярное произведение вектора весов на вектор признаков и дальше сравниваем его, например, с нулем.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оно больше нуля, то относим объект к одному классу, если меньше нуля — то к другому классу.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в качестве оценки принадлежности выступает скалярное произведение.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Первая метрика, о которой уже шла речь — среднеквадратичная ошибка: …</a:t>
            </a:r>
            <a:endParaRPr lang="ru-RU" dirty="0">
              <a:effectLst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Такой функционал легко оптимизировать, используя, например, метод градиентного спуска.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функционал сильно штрафует за большие ошибки, так как отклонения возводятся в квадрат.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приводит к тому, что штраф на выбросе будет очень сильным, и алгоритм будет настраиваться на выбросы.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Другими словами, алгоритм будет настраиваться на такие объекты, на которые не имеет смысл настраиваться. </a:t>
            </a:r>
            <a:endParaRPr lang="ru-RU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И, действительно, мы обсуждали, что если есть два объекта, у обоих скалярное произведение больше нуля, но при этом на первом оно больше, чем на втором, это означает, что в принадлежности первого к этому классу алгоритм уверен больше.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зачастую нужно измерить качество именно оценки принадлежности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b(x),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потому что порог будет выбран заказчиком позже.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мы оцениваем вероятность возврата кредита всеми клиентами банка, и дальше банк уже будет выбирать порог, в зависимости от своего желания рискнуть или, наоборот, желания делать консервативную выдачу кредитов.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Вот еще одна причина, по которой может понадобиться измерять качество именно оценки принадлежности.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мы занимаемся кредитным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скорингом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построили некоторую функцию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b(x),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которая оценивает вероятность того, что клиент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вернет кредит.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мы построили классификатор следующим образом: взяли данную вероятность, и если она больше 1 / 2, то будем выдавать клиенту кредит, если меньше 1 / 2, то не будем выдавать ему кредит.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при этом получилось, что точность = 10 %, полнота = 70 %. Это очень плохой алгоритм.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Точность в 10 % означает, что 90 % клиентов, которым мы выдадим кредит, не вернут его. Банк такое явно не примет.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не понятно, в чем дело: в том, что мы плохо выбрали порог, и нужно было взять его, например, не 1 / 2, а, скажем, 9 / 10, или же в том, что сама оценка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b(x) —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плохая, и как бы мы ни старались с порогом, невозможно с ее помощью построить классификатор, который будет давать высокую точность.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Именно для этого и нужно измерять качество самих оценок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b(x).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разберем два способа, и первый из них основан на кривой точности-полноты.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оси оси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будем откладывать полноту, по оси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—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точность.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точка в этих осях будет соответствовать конкретному классификатору, то есть выбору конкретного порога, по которому мы отсекаем оценку принадлежности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b(x).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на примере разберем, как строится кривая точности и полноты.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Пусть у нас есть выборка, в которой шесть объектов, из них три относятся к классу 1, три — к классу 0.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они имеют вот такие оценки принадлежности к классу 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Сначала возьмем порог, при котором ни один объект не будет отнесен к классу 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и точность, и полнота, будем считать, что они равны нулю. Ставим точку (0, 0).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чуть-чуть уменьшаем порог так, чтобы ровно один объект с максимальной оценкой был отнесен к классу 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точность будет равна 100 %, полнота будет равна 1 / 3, поскольку мы выделяем один из трех положительных объектов. Ставим следующую точку.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дальнейшем уменьшении порога мы два объекта отнесем к первому классу, и оба будут верными срабатываниями — точность все еще равна 100 %, полнота увеличивается до 2 / 3.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Далее, когда мы три объекта отнесем к первому классу, то точность уменьшится, поскольку третий относится к негативному классу, на самом деле, — точность станет равна 2 / 3, — полнота останется такой же.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Уменьшаем порог еще сильнее — точность уменьшается, полнота остается такой же.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мы отнесем пять объектов к первому классу, точность окажется равной 3 / 5, а полнота будет 100 %, поскольку мы уже выделили все объекты первого класса.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Наконец, когда мы все объекты отнесем к классу... классу 1, то получим, что точность равняется 1 / 2, полнота равняется 100 %. Получается вот такая кривая.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реальных задачах, где объектов тысячи и десятки тысяч, кривая точности-полноты выглядит как-то так.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Заметим, что стартует она всегда из точки (0, 0).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Финальная точка этой кривой находится по координатам 1 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полнота равняется 100 %, а точность равняется доли объектов первого класса во всей выборке, которую мы обозначаем как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у нас имеется идеальный классификатор, то и существует такой порог, при котором и точность, и полнота — 100%, то кривая пройдет через точку (1, 1).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Чем ближе к этой точке она пройдет, тем лучше наши оценки.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площадь под этой кривой может быть хорошей мерой качества оценок принадлежности к классу 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Введем эту метрику. Будем называть ее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 — PRC,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или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precision-recall-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способ измерить качество — это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кривая, она строится немножко в других осях.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оси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откладывается доля ложных срабатываний,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 Positive Rate.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считается как отношение числа ложных срабатываний к общему размеру отрицательного класса, то есть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 Positives + True Negatives.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оси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будем откладывать долю верных срабатываний, или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 Positive Rate.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числителе стоит количество верных срабатываний, в знаменателе — размер первого класса, то есть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 Positive + False Negative.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Разберем на том же примере, как строится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кривая.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Сначала выбираем порог, при котором ни один объект не относится к первому классу.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Получаем точку (0, 0) — число... доля верных срабатываний, доля ложных срабатываний равны 0.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Далее, когда мы один объект отнесем к классу 1, доля верных срабатываний увеличится на 1 / 3, доля ложных срабатываний останется нулевой.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дальнейшем уменьшении порога доля верных срабатываний увеличится до 2 / 3, доля ложных срабатываний — все еще 0.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Отнесем три объекта к классу 1. В этом случае доля верных срабатываний все еще равна 2 / 3, доля ложных срабатываний — 1 / 3.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Уменьшаем еще сильнее — доля верных срабатываний остается такой же, доля ложных срабатываний увеличивается до 2 / 3.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Далее, доля верных срабатываний увеличивается до 1, доля ложных срабатываний останется 2 / 3.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И, наконец, когда все объекты отнесем к классу 1, доля и верных, и ложных срабатываний будет равна 1.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случае с большой выборкой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кривая выглядит как-то так.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стартует из точки (0, 0) и приходит в точку (1, 1)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если есть идеальный классификатор, то его доля верных ответов будет равна 1, доля ложных срабатываний будет равна 0, то есть кривая пройдет через точку (0, 1).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Опять же, чем ближе кривая к этой точке, тем лучше наши оценки, и площадь по этой кривой будет характеризовать качество оценок принадлежности к первому классу.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Эта метрика называется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 — ROC,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или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Похожий на предыдущий функционал качества — средняя абсолютная ошибка: …</a:t>
            </a:r>
            <a:endParaRPr lang="ru-RU" dirty="0">
              <a:effectLst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функционал сложнее минимизировать, так как у модуля производная не существует в нуле.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у такого функционала больше устойчивость к выбросам, так как штраф за сильное отклонение гораздо меньше. </a:t>
            </a:r>
            <a:endParaRPr lang="ru-RU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разберемся, в чем особенности площади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и площади под кривой точности-полноты.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Начнем с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Вспомним, что она измеряет долю верных срабатываний и долю ложных срабатываний.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доля ложных срабатываний делится на размер негативного класса, доля верных срабатываний делится на размер положительного класса.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счет того, что эти величины делятся на объемы классов,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не зависит от баланса классов.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свойства объектов выборки останутся такими же, но лишь изменится соотношение классов,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не изменится.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для идеального алгоритма равна 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для худшего алгоритма, то есть того, который выдает случайные ответы, находится в районе 1 / 2.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у площади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есть много интересных интерпретаций, которые помогают объяснять ее другим людям.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она равняется вероятности того, что если вы выберете случайный положительный и случайный отрицательный объект из выборки, то положительный объект получит оценку принадлежности выше, чем отрицательный объект.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Перейдем теперь к площади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precision-recall-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кривой, она зависит от точности и полноты.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в точности нормировка производится не на размер положительного класса, а на число срабатываний алгоритма.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если соотношение классов изменится, то изменится и точность, значит и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precision-recall-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зависит от соотношения классов.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precision-recall-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проще интерпретировать, если выборка сильно несбалансированная.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разберем это на примере.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мы построили такие оценки принадлежности, что максимальные оценки — у 50 тысяч объектов отрицательного класса.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идут 100 объектов положительного класса.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далее — 950 тысяч объектов отрицательного класса.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 нас очень большой отрицательный класс — миллион объектов, и маленький положительный — 100 объектов.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при этом, при такой сортировке, при таком упорядочивании, 100 объектов положительного класса оказались довольно далеко от верха — сначала идет 50 тысяч отрицательных объектов.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Понятно, что такая сортировка нас не устраивает — положительные объекты находятся слишком далеко.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равняется 95 %,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precision-recall-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— 0,1 %.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Почему-то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получилась большой, это может ввести в заблуждение.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Давайте разберемся, почему так вышло.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понять, давайте рассмотрим одну точку в пространстве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Возьмем порог, при котором к первому классу будут отнесены 50 тысяч объектов негативного класса и 95 объектов позитивного класса.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Понятно, что это не очень хороший классификатор — у него слишком много ложных срабатываний.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Их будет 50 тысяч, при этом верных срабатываний — 95.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Доля верных срабатываний равна 95 %, доля ложных срабатываний равна всего 5 %, поскольку в ней нормировка производится на размер всего отрицательного класса.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50 тысяч — это очень мало, по сравнению с миллионом объектов во всем отрицательном классе.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Понятно, что эта точка лежит близко к точке с координатами (0, 1), и поэтому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кривая очень похожа на идеальную — площадь под ней близка к 1.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точность и полнота этого алгоритма гораздо лучше отражают ситуацию.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Полнота равняется 95 %, а точность — меньше 1 %, поскольку слишком много ложных срабатываний.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площадь под кривой точности-полноты гораздо лучше отражает ситуацию в данном примере с несбалансированными выборками.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Итак, мы обсудили, что зачастую в машинном обучении нужно измерять качество модели еще до того, как мы выбрали порог, нужно измерять качество оценок принадлежности к первому классу.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этого подходят такие метрики, как площадь под кривой точности и полноты и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этом площадь под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ROC-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кривой не зависит от баланса классов и гораздо лучше интерпретируется.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площадь под кривой точности и полноты гораздо выразительнее в случае дисбаланса классов.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этом мы заканчиваем лекцию</a:t>
            </a:r>
            <a:r>
              <a:rPr lang="ru-RU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посвященную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метрикам качества, а дальше </a:t>
            </a:r>
            <a:r>
              <a:rPr lang="ru-RU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продолжим говорить о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линейных моделях.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Коэффициент детерминации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R2(a, X):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позволяет интерпретировать значение среднеквадратичной ошибки.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коэффициент показывает, какую долю дисперсии (разнообразия ответов) во всем целевом векторе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модель смогла объяснить.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разумных моделей коэффициент детерминации лежит в следующих пределах: 0≤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R2 ≤1, </a:t>
            </a:r>
            <a:endParaRPr lang="en-US" dirty="0"/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причем случай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R2 = 1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соответствует случаю идеальной модели,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R2 = 0 —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модели на уровне оптимальной «константной», а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R2 &lt; 0 —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модели хуже «константной» (такие алгоритмы никогда не нужно рассматривать).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Оптимальным константным алгоритмом называется такой алгоритм, который возвращает всегда среднее значение ответов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̄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объектов обучающей выборки.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 этого рассматривались симметричные модели, то есть такие, которые штрафуют как за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недопрогноз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так и за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перепрогноз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существуют такие задачи, в которых эти ошибки имеют разную цену. </a:t>
            </a:r>
            <a:endParaRPr lang="ru-RU" dirty="0"/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Пусть, например, требуется оценить спрос на ноутбуки.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заниженный прогноз приведет к потере лояльности покупателей и потенциальной прибыли (будет закуплено недостаточное количество ноутбуков), а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завышенный — только к не очень большим дополнительным расходам на хранение непроданных ноутбуков.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учесть это, функция потерь должна быть несимметричной и сильнее штрафовать за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недопрогноз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чем за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перепрогноз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C48D2-3940-7C45-8E8D-AED4161E4C6E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FC0CA-A5A5-5C4F-9C62-362105FE63C0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1E8E7-A33F-544F-AE53-16F88D01A11B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5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7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9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0.jpe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3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4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5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6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7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8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9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6.jpe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1.jpe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2.jpe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3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4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5.jpe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6.jpe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7.jpe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8.jpeg"/></Relationships>
</file>

<file path=ppt/slides/_rels/slide6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bit.ly/1bCmE3Z" TargetMode="External"/><Relationship Id="rId2" Type="http://schemas.openxmlformats.org/officeDocument/2006/relationships/hyperlink" Target="https://software.intel.com/en-us/ai-academy/students/kits/machine-learning-501" TargetMode="External"/><Relationship Id="rId1" Type="http://schemas.openxmlformats.org/officeDocument/2006/relationships/hyperlink" Target="https://www.coursera.org/learn/supervised-learning/home/welcom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0000" y="90000"/>
            <a:ext cx="8964000" cy="3384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Машинное обучение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Что под капотом?</a:t>
            </a:r>
            <a:br>
              <a:rPr lang="en-US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0000" y="3600000"/>
            <a:ext cx="8964000" cy="3204000"/>
          </a:xfrm>
          <a:solidFill>
            <a:schemeClr val="accent1"/>
          </a:solidFill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Несимметричные потери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1" y="1800001"/>
            <a:ext cx="6877915" cy="49679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 err="1">
                <a:solidFill>
                  <a:schemeClr val="bg1"/>
                </a:solidFill>
              </a:rPr>
              <a:t>Квантильная</a:t>
            </a:r>
            <a:r>
              <a:rPr lang="ru-RU" sz="3600" dirty="0">
                <a:solidFill>
                  <a:schemeClr val="bg1"/>
                </a:solidFill>
              </a:rPr>
              <a:t> ошибка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1" y="1800001"/>
            <a:ext cx="6877914" cy="496799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Вероятностный смысл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1" y="1800001"/>
            <a:ext cx="6877914" cy="49679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4000" dirty="0">
                <a:solidFill>
                  <a:schemeClr val="bg1"/>
                </a:solidFill>
              </a:rPr>
              <a:t>Вероятностный смысл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1" y="1800001"/>
            <a:ext cx="6877913" cy="496799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Резюме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1" y="1800001"/>
            <a:ext cx="6877913" cy="496799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rgbClr val="FFFF00"/>
                </a:solidFill>
              </a:rPr>
              <a:t>Метрики качества классификации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Качество оценок принадлежности классу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в </a:t>
            </a:r>
            <a:r>
              <a:rPr lang="ru-RU" dirty="0" err="1">
                <a:solidFill>
                  <a:schemeClr val="bg1"/>
                </a:solidFill>
              </a:rPr>
              <a:t>scikit-learn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Качество классификации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2" y="1800001"/>
            <a:ext cx="6877911" cy="496799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Качество классификации</a:t>
            </a:r>
            <a:endParaRPr lang="ru-RU" sz="32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2" y="1800001"/>
            <a:ext cx="6877911" cy="496799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Несбалансированные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2" y="1800001"/>
            <a:ext cx="6877910" cy="496799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Несбалансированные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2" y="1800001"/>
            <a:ext cx="6877910" cy="49679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0000" y="90000"/>
            <a:ext cx="8964000" cy="3384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Линейные модели</a:t>
            </a:r>
            <a:r>
              <a:rPr lang="en-US" dirty="0">
                <a:solidFill>
                  <a:schemeClr val="bg1"/>
                </a:solidFill>
              </a:rPr>
              <a:t> - II</a:t>
            </a:r>
            <a:br>
              <a:rPr lang="ru-RU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0000" y="3600000"/>
            <a:ext cx="8964000" cy="3204000"/>
          </a:xfrm>
          <a:solidFill>
            <a:schemeClr val="accent1"/>
          </a:solidFill>
        </p:spPr>
        <p:txBody>
          <a:bodyPr/>
          <a:lstStyle/>
          <a:p>
            <a:endParaRPr lang="ru-RU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Metrics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MSE, MAE, R</a:t>
            </a:r>
            <a:r>
              <a:rPr lang="en-US" baseline="30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>
                <a:solidFill>
                  <a:schemeClr val="bg1"/>
                </a:solidFill>
                <a:latin typeface="Symbol" panose="05050102010706020507" pitchFamily="2" charset="2"/>
              </a:rPr>
              <a:t>t</a:t>
            </a:r>
            <a:r>
              <a:rPr lang="en-US" dirty="0">
                <a:solidFill>
                  <a:schemeClr val="bg1"/>
                </a:solidFill>
              </a:rPr>
              <a:t>-quantile</a:t>
            </a:r>
            <a:endParaRPr lang="en-US" baseline="30000" dirty="0">
              <a:solidFill>
                <a:schemeClr val="bg1"/>
              </a:solidFill>
              <a:latin typeface="Symbol" panose="05050102010706020507" pitchFamily="2" charset="2"/>
            </a:endParaRPr>
          </a:p>
          <a:p>
            <a:r>
              <a:rPr lang="en-US" dirty="0">
                <a:solidFill>
                  <a:schemeClr val="bg1"/>
                </a:solidFill>
              </a:rPr>
              <a:t>Accuracy, Precision, Recall, F-score</a:t>
            </a:r>
            <a:endParaRPr lang="ru-RU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PRC, AUC-PRC, ROC, AUC-ROC 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Цены ошибок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3" y="1800001"/>
            <a:ext cx="6877908" cy="496799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Резюме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3" y="1800001"/>
            <a:ext cx="6877908" cy="496799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rgbClr val="FFFF00"/>
                </a:solidFill>
              </a:rPr>
              <a:t>Точность и полнота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Качество оценок принадлежности классу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в </a:t>
            </a:r>
            <a:r>
              <a:rPr lang="ru-RU" dirty="0" err="1">
                <a:solidFill>
                  <a:schemeClr val="bg1"/>
                </a:solidFill>
              </a:rPr>
              <a:t>scikit-learn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Цены ошибок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3" y="1800001"/>
            <a:ext cx="6877907" cy="496799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Матрица ошибок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1"/>
          <a:srcRect l="15693" t="10722" r="14167" b="4056"/>
          <a:stretch>
            <a:fillRect/>
          </a:stretch>
        </p:blipFill>
        <p:spPr>
          <a:xfrm>
            <a:off x="1620000" y="1800000"/>
            <a:ext cx="5788804" cy="496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Матрица ошибок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3" y="1800001"/>
            <a:ext cx="6877906" cy="496799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Точность (</a:t>
            </a:r>
            <a:r>
              <a:rPr lang="en-US" sz="3200" dirty="0">
                <a:solidFill>
                  <a:schemeClr val="bg1"/>
                </a:solidFill>
              </a:rPr>
              <a:t>Precision</a:t>
            </a:r>
            <a:r>
              <a:rPr lang="ru-RU" sz="3200" dirty="0">
                <a:solidFill>
                  <a:schemeClr val="bg1"/>
                </a:solidFill>
              </a:rPr>
              <a:t>)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3" y="1800001"/>
            <a:ext cx="6877906" cy="496798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Матрица ошибок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4" y="1800001"/>
            <a:ext cx="6877904" cy="496798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Полнота </a:t>
            </a:r>
            <a:r>
              <a:rPr lang="en-US" sz="3200" dirty="0">
                <a:solidFill>
                  <a:schemeClr val="bg1"/>
                </a:solidFill>
              </a:rPr>
              <a:t>(recall)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4" y="1800001"/>
            <a:ext cx="6877904" cy="4967988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Матрица ошибок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4" y="1800001"/>
            <a:ext cx="6877903" cy="496798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Качество оценок принадлежности классу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в </a:t>
            </a:r>
            <a:r>
              <a:rPr lang="ru-RU" dirty="0" err="1">
                <a:solidFill>
                  <a:schemeClr val="bg1"/>
                </a:solidFill>
              </a:rPr>
              <a:t>scikit-learn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Кредитный </a:t>
            </a:r>
            <a:r>
              <a:rPr lang="ru-RU" sz="3200" dirty="0" err="1">
                <a:solidFill>
                  <a:schemeClr val="bg1"/>
                </a:solidFill>
              </a:rPr>
              <a:t>скоринг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4" y="1800001"/>
            <a:ext cx="6877903" cy="4967987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Медицинская диагностика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4" y="1800001"/>
            <a:ext cx="6877902" cy="4967987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Несбалансированные выборки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4" y="1800001"/>
            <a:ext cx="6877902" cy="4967986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Резюме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5" y="1800001"/>
            <a:ext cx="6877900" cy="4967986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rgbClr val="FFFF00"/>
                </a:solidFill>
              </a:rPr>
              <a:t>Объединение точности и полноты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Качество оценок принадлежности классу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в </a:t>
            </a:r>
            <a:r>
              <a:rPr lang="ru-RU" dirty="0" err="1">
                <a:solidFill>
                  <a:schemeClr val="bg1"/>
                </a:solidFill>
              </a:rPr>
              <a:t>scikit-learn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Точность и полнота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5" y="1800001"/>
            <a:ext cx="6877900" cy="496798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Арифметическое среднее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5" y="1800001"/>
            <a:ext cx="6877899" cy="496798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Арифметическое среднее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5" y="1800001"/>
            <a:ext cx="6877899" cy="4967984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Арифметическое среднее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6" y="1800001"/>
            <a:ext cx="6877897" cy="4967984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Минимум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6" y="1800001"/>
            <a:ext cx="6877897" cy="49679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rgbClr val="FFFF00"/>
                </a:solidFill>
              </a:rPr>
              <a:t>Метрики качества в задачах регрессии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Качество оценок принадлежности классу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в </a:t>
            </a:r>
            <a:r>
              <a:rPr lang="ru-RU" dirty="0" err="1">
                <a:solidFill>
                  <a:schemeClr val="bg1"/>
                </a:solidFill>
              </a:rPr>
              <a:t>scikit-learn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Минимум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6" y="1800001"/>
            <a:ext cx="6877896" cy="4967983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Минимум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6" y="1800001"/>
            <a:ext cx="6877896" cy="4967982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F-</a:t>
            </a:r>
            <a:r>
              <a:rPr lang="ru-RU" sz="3200" dirty="0">
                <a:solidFill>
                  <a:schemeClr val="bg1"/>
                </a:solidFill>
              </a:rPr>
              <a:t>мера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6" y="1800001"/>
            <a:ext cx="6877895" cy="4967982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F-</a:t>
            </a:r>
            <a:r>
              <a:rPr lang="ru-RU" sz="3200" dirty="0">
                <a:solidFill>
                  <a:schemeClr val="bg1"/>
                </a:solidFill>
              </a:rPr>
              <a:t>мера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6" y="1800001"/>
            <a:ext cx="6877895" cy="4967981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F-</a:t>
            </a:r>
            <a:r>
              <a:rPr lang="ru-RU" sz="3200" dirty="0">
                <a:solidFill>
                  <a:schemeClr val="bg1"/>
                </a:solidFill>
              </a:rPr>
              <a:t>мера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7" y="1800001"/>
            <a:ext cx="6877893" cy="4967981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F-</a:t>
            </a:r>
            <a:r>
              <a:rPr lang="ru-RU" sz="3200" dirty="0">
                <a:solidFill>
                  <a:schemeClr val="bg1"/>
                </a:solidFill>
              </a:rPr>
              <a:t>мера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7" y="1800001"/>
            <a:ext cx="6877893" cy="496798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F-</a:t>
            </a:r>
            <a:r>
              <a:rPr lang="ru-RU" sz="3200" dirty="0">
                <a:solidFill>
                  <a:schemeClr val="bg1"/>
                </a:solidFill>
              </a:rPr>
              <a:t>мера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7" y="1800001"/>
            <a:ext cx="6877892" cy="496798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Резюме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7" y="1800001"/>
            <a:ext cx="6877892" cy="4967979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rgbClr val="FFFF00"/>
                </a:solidFill>
              </a:rPr>
              <a:t>Качество оценок принадлежности классу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в </a:t>
            </a:r>
            <a:r>
              <a:rPr lang="ru-RU" dirty="0" err="1">
                <a:solidFill>
                  <a:schemeClr val="bg1"/>
                </a:solidFill>
              </a:rPr>
              <a:t>scikit-learn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sz="4200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Классификатор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8" y="1800001"/>
            <a:ext cx="6877890" cy="496797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Метрики качества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0" y="1800001"/>
            <a:ext cx="6877918" cy="4967999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Линейный классификатор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8" y="1800001"/>
            <a:ext cx="6877890" cy="4967978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Autofit/>
          </a:bodyPr>
          <a:lstStyle/>
          <a:p>
            <a:r>
              <a:rPr lang="ru-RU" sz="38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sz="3800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Оценка принадлежности</a:t>
            </a:r>
            <a:endParaRPr lang="ru-RU" sz="38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8" y="1800001"/>
            <a:ext cx="6877889" cy="4967978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Оценка принадлежности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8" y="1800001"/>
            <a:ext cx="6877889" cy="4967977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PR-</a:t>
            </a:r>
            <a:r>
              <a:rPr lang="ru-RU" sz="3600" dirty="0">
                <a:solidFill>
                  <a:schemeClr val="bg1"/>
                </a:solidFill>
              </a:rPr>
              <a:t>кривая 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8" y="1800001"/>
            <a:ext cx="6877888" cy="4967977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PR-</a:t>
            </a:r>
            <a:r>
              <a:rPr lang="ru-RU" sz="3600" dirty="0">
                <a:solidFill>
                  <a:schemeClr val="bg1"/>
                </a:solidFill>
              </a:rPr>
              <a:t>кривая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8" y="1800001"/>
            <a:ext cx="6877888" cy="4967976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PR-</a:t>
            </a:r>
            <a:r>
              <a:rPr lang="ru-RU" sz="3600" dirty="0">
                <a:solidFill>
                  <a:schemeClr val="bg1"/>
                </a:solidFill>
              </a:rPr>
              <a:t>кривая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9" y="1800001"/>
            <a:ext cx="6877886" cy="4967976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PR-</a:t>
            </a:r>
            <a:r>
              <a:rPr lang="ru-RU" sz="3600" dirty="0">
                <a:solidFill>
                  <a:schemeClr val="bg1"/>
                </a:solidFill>
              </a:rPr>
              <a:t>кривая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9" y="1800001"/>
            <a:ext cx="6877886" cy="4967975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ROC-</a:t>
            </a:r>
            <a:r>
              <a:rPr lang="ru-RU" sz="3600" dirty="0">
                <a:solidFill>
                  <a:schemeClr val="bg1"/>
                </a:solidFill>
              </a:rPr>
              <a:t>кривая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9" y="1800001"/>
            <a:ext cx="6877885" cy="4967975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ROC-</a:t>
            </a:r>
            <a:r>
              <a:rPr lang="ru-RU" sz="3600" dirty="0">
                <a:solidFill>
                  <a:schemeClr val="bg1"/>
                </a:solidFill>
              </a:rPr>
              <a:t>кривая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9" y="1800001"/>
            <a:ext cx="6877885" cy="4967974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ROC-</a:t>
            </a:r>
            <a:r>
              <a:rPr lang="ru-RU" sz="3600" dirty="0">
                <a:solidFill>
                  <a:schemeClr val="bg1"/>
                </a:solidFill>
              </a:rPr>
              <a:t>кривая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9" y="1800001"/>
            <a:ext cx="6877884" cy="49679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Среднеквадратичная ошибка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0" y="1800001"/>
            <a:ext cx="6877918" cy="4967998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ROC-</a:t>
            </a:r>
            <a:r>
              <a:rPr lang="ru-RU" sz="3600" dirty="0">
                <a:solidFill>
                  <a:schemeClr val="bg1"/>
                </a:solidFill>
              </a:rPr>
              <a:t>кривая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9" y="1800001"/>
            <a:ext cx="6877884" cy="4967973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AUC-ROC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10" y="1800001"/>
            <a:ext cx="6877882" cy="4967973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AUC-ROC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10" y="1800001"/>
            <a:ext cx="6877882" cy="4967972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AUC-PRC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10" y="1800001"/>
            <a:ext cx="6877881" cy="4967972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Пример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10" y="1800001"/>
            <a:ext cx="6877881" cy="4967971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Пример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11" y="1800001"/>
            <a:ext cx="6877879" cy="4967971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Качество оценок принадлежности классу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Резюме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11" y="1800001"/>
            <a:ext cx="6877879" cy="4967970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Метрики качества классификации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Точность и полнота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Объединение точности и полноты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Качество оценок принадлежности классу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rgbClr val="FFFF00"/>
                </a:solidFill>
              </a:rPr>
              <a:t>Метрики качества в </a:t>
            </a:r>
            <a:r>
              <a:rPr lang="ru-RU" dirty="0" err="1">
                <a:solidFill>
                  <a:srgbClr val="FFFF00"/>
                </a:solidFill>
              </a:rPr>
              <a:t>scikit-learn</a:t>
            </a:r>
            <a:endParaRPr lang="ru-RU" dirty="0">
              <a:solidFill>
                <a:srgbClr val="FFFF00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999" y="1115330"/>
            <a:ext cx="8964000" cy="4596540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4000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References: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00" y="1800000"/>
            <a:ext cx="8964000" cy="4968000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Обучение на размеченных данных</a:t>
            </a:r>
            <a:endParaRPr lang="ru-RU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  <a:hlinkClick r:id="rId1"/>
              </a:rPr>
              <a:t>https://www.coursera.org/learn/supervised-learning/home/welcome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Intel AI Student Kits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  <a:hlinkClick r:id="rId2"/>
              </a:rPr>
              <a:t>https://software.intel.com/en-us/ai-academy/students/kits/machine-learning-501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Введение в машинное обучение</a:t>
            </a:r>
            <a:endParaRPr lang="ru-RU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https://</a:t>
            </a:r>
            <a:r>
              <a:rPr lang="en-US" sz="2000" dirty="0" err="1">
                <a:solidFill>
                  <a:schemeClr val="bg1"/>
                </a:solidFill>
              </a:rPr>
              <a:t>www.coursera.org</a:t>
            </a:r>
            <a:r>
              <a:rPr lang="en-US" sz="2000" dirty="0">
                <a:solidFill>
                  <a:schemeClr val="bg1"/>
                </a:solidFill>
              </a:rPr>
              <a:t>/learn/</a:t>
            </a:r>
            <a:r>
              <a:rPr lang="en-US" sz="2000" dirty="0" err="1">
                <a:solidFill>
                  <a:schemeClr val="bg1"/>
                </a:solidFill>
              </a:rPr>
              <a:t>vvedenie-mashinnoe-obuchenie</a:t>
            </a:r>
            <a:r>
              <a:rPr lang="en-US" sz="2000" dirty="0">
                <a:solidFill>
                  <a:schemeClr val="bg1"/>
                </a:solidFill>
              </a:rPr>
              <a:t>/home/welcome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Машинное обучение (курс лекций, К.В. Воронцов)</a:t>
            </a:r>
            <a:endParaRPr lang="ru-RU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  <a:hlinkClick r:id="rId3" tooltip="https://bit.ly/1bCmE3Z"/>
              </a:rPr>
              <a:t>https://bit.ly/1bCmE3Z</a:t>
            </a:r>
            <a:endParaRPr lang="ru-RU" sz="2000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Машинное обучение </a:t>
            </a:r>
            <a:r>
              <a:rPr lang="ru-RU" b="1" dirty="0">
                <a:solidFill>
                  <a:schemeClr val="bg1"/>
                </a:solidFill>
              </a:rPr>
              <a:t>(</a:t>
            </a:r>
            <a:r>
              <a:rPr lang="ru-RU" dirty="0">
                <a:solidFill>
                  <a:schemeClr val="bg1"/>
                </a:solidFill>
              </a:rPr>
              <a:t>курс лекций, Л.В. Уткин</a:t>
            </a:r>
            <a:r>
              <a:rPr lang="ru-RU" b="1" dirty="0">
                <a:solidFill>
                  <a:schemeClr val="bg1"/>
                </a:solidFill>
              </a:rPr>
              <a:t>)</a:t>
            </a:r>
            <a:endParaRPr lang="ru-RU" b="1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https://</a:t>
            </a:r>
            <a:r>
              <a:rPr lang="en-US" sz="2000" dirty="0" err="1">
                <a:solidFill>
                  <a:schemeClr val="bg1"/>
                </a:solidFill>
              </a:rPr>
              <a:t>tema.spbstu.ru</a:t>
            </a:r>
            <a:r>
              <a:rPr lang="en-US" sz="2000" dirty="0">
                <a:solidFill>
                  <a:schemeClr val="bg1"/>
                </a:solidFill>
              </a:rPr>
              <a:t>/</a:t>
            </a:r>
            <a:r>
              <a:rPr lang="en-US" sz="2000" dirty="0" err="1">
                <a:solidFill>
                  <a:schemeClr val="bg1"/>
                </a:solidFill>
              </a:rPr>
              <a:t>machine_learning</a:t>
            </a:r>
            <a:r>
              <a:rPr lang="en-US" sz="2000" dirty="0">
                <a:solidFill>
                  <a:schemeClr val="bg1"/>
                </a:solidFill>
              </a:rPr>
              <a:t>/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Средняя абсолютная ошибка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0" y="1800001"/>
            <a:ext cx="6877917" cy="49679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Коэффициент детерминации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0" y="1800001"/>
            <a:ext cx="6877917" cy="496799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000" y="90000"/>
            <a:ext cx="8964000" cy="158549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Метрики качества в задачах регрессии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Коэффициент детерминации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01" y="1800001"/>
            <a:ext cx="6877915" cy="49679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4581</Words>
  <Application>WPS Presentation</Application>
  <PresentationFormat>Экран (4:3)</PresentationFormat>
  <Paragraphs>224</Paragraphs>
  <Slides>69</Slides>
  <Notes>66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69</vt:i4>
      </vt:variant>
    </vt:vector>
  </HeadingPairs>
  <TitlesOfParts>
    <vt:vector size="78" baseType="lpstr">
      <vt:lpstr>Arial</vt:lpstr>
      <vt:lpstr>SimSun</vt:lpstr>
      <vt:lpstr>Wingdings</vt:lpstr>
      <vt:lpstr>Symbol</vt:lpstr>
      <vt:lpstr>Calibri Light</vt:lpstr>
      <vt:lpstr>Calibri</vt:lpstr>
      <vt:lpstr>Microsoft YaHei</vt:lpstr>
      <vt:lpstr>Arial Unicode MS</vt:lpstr>
      <vt:lpstr>Тема Office</vt:lpstr>
      <vt:lpstr>Машинное обучение Что под капотом? </vt:lpstr>
      <vt:lpstr>Линейные модели - II </vt:lpstr>
      <vt:lpstr>План</vt:lpstr>
      <vt:lpstr>План</vt:lpstr>
      <vt:lpstr>Метрики качества в задачах регрессии Метрики качества</vt:lpstr>
      <vt:lpstr>Метрики качества в задачах регрессии Среднеквадратичная ошибка</vt:lpstr>
      <vt:lpstr>Метрики качества в задачах регрессии Средняя абсолютная ошибка</vt:lpstr>
      <vt:lpstr>Метрики качества в задачах регрессии Коэффициент детерминации</vt:lpstr>
      <vt:lpstr>Метрики качества в задачах регрессии Коэффициент детерминации</vt:lpstr>
      <vt:lpstr>Метрики качества в задачах регрессии Несимметричные потери</vt:lpstr>
      <vt:lpstr>Метрики качества в задачах регрессии Квантильная ошибка</vt:lpstr>
      <vt:lpstr>Метрики качества в задачах регрессии Вероятностный смысл</vt:lpstr>
      <vt:lpstr>Метрики качества в задачах регрессии Вероятностный смысл</vt:lpstr>
      <vt:lpstr>Метрики качества в задачах регрессии Резюме</vt:lpstr>
      <vt:lpstr>План</vt:lpstr>
      <vt:lpstr>Метрики качества классификации Качество классификации</vt:lpstr>
      <vt:lpstr>Метрики качества классификации Качество классификации</vt:lpstr>
      <vt:lpstr>Метрики качества классификации Несбалансированные выборки</vt:lpstr>
      <vt:lpstr>Метрики качества классификации Несбалансированные выборки</vt:lpstr>
      <vt:lpstr>Метрики качества классификации Цены ошибок</vt:lpstr>
      <vt:lpstr>Метрики качества классификации Резюме</vt:lpstr>
      <vt:lpstr>План</vt:lpstr>
      <vt:lpstr>Точность и полнота Цены ошибок</vt:lpstr>
      <vt:lpstr>Точность и полнота Матрица ошибок</vt:lpstr>
      <vt:lpstr>Точность и полнота Матрица ошибок</vt:lpstr>
      <vt:lpstr>Точность и полнота Точность (Precision)</vt:lpstr>
      <vt:lpstr>Точность и полнота Матрица ошибок</vt:lpstr>
      <vt:lpstr>Точность и полнота Полнота (recall)</vt:lpstr>
      <vt:lpstr>Точность и полнота Матрица ошибок</vt:lpstr>
      <vt:lpstr>Точность и полнота Кредитный скоринг </vt:lpstr>
      <vt:lpstr>Точность и полнота Медицинская диагностика</vt:lpstr>
      <vt:lpstr>Точность и полнота Несбалансированные выборки</vt:lpstr>
      <vt:lpstr>Точность и полнота Резюме</vt:lpstr>
      <vt:lpstr>План</vt:lpstr>
      <vt:lpstr>Объединение точности и полноты Точность и полнота</vt:lpstr>
      <vt:lpstr>Объединение точности и полноты Арифметическое среднее</vt:lpstr>
      <vt:lpstr>Объединение точности и полноты Арифметическое среднее</vt:lpstr>
      <vt:lpstr>Объединение точности и полноты Арифметическое среднее</vt:lpstr>
      <vt:lpstr>Объединение точности и полноты Минимум</vt:lpstr>
      <vt:lpstr>Объединение точности и полноты Минимум</vt:lpstr>
      <vt:lpstr>Объединение точности и полноты Минимум</vt:lpstr>
      <vt:lpstr>Объединение точности и полноты F-мера</vt:lpstr>
      <vt:lpstr>Объединение точности и полноты F-мера</vt:lpstr>
      <vt:lpstr>Объединение точности и полноты F-мера</vt:lpstr>
      <vt:lpstr>Объединение точности и полноты F-мера</vt:lpstr>
      <vt:lpstr>Объединение точности и полноты F-мера</vt:lpstr>
      <vt:lpstr>Объединение точности и полноты Резюме</vt:lpstr>
      <vt:lpstr>План</vt:lpstr>
      <vt:lpstr>Качество оценок принадлежности классу Классификатор</vt:lpstr>
      <vt:lpstr>Качество оценок принадлежности классу Линейный классификатор</vt:lpstr>
      <vt:lpstr>Качество оценок принадлежности классу Оценка принадлежности</vt:lpstr>
      <vt:lpstr>Качество оценок принадлежности классу Оценка принадлежности</vt:lpstr>
      <vt:lpstr>Качество оценок принадлежности классу PR-кривая </vt:lpstr>
      <vt:lpstr>Качество оценок принадлежности классу PR-кривая</vt:lpstr>
      <vt:lpstr>Качество оценок принадлежности классу PR-кривая</vt:lpstr>
      <vt:lpstr>Качество оценок принадлежности классу PR-кривая</vt:lpstr>
      <vt:lpstr>Качество оценок принадлежности классу ROC-кривая</vt:lpstr>
      <vt:lpstr>Качество оценок принадлежности классу ROC-кривая</vt:lpstr>
      <vt:lpstr>Качество оценок принадлежности классу ROC-кривая</vt:lpstr>
      <vt:lpstr>Качество оценок принадлежности классу ROC-кривая</vt:lpstr>
      <vt:lpstr>Качество оценок принадлежности классу AUC-ROC</vt:lpstr>
      <vt:lpstr>Качество оценок принадлежности классу AUC-ROC</vt:lpstr>
      <vt:lpstr>Качество оценок принадлежности классу AUC-PRC</vt:lpstr>
      <vt:lpstr>Качество оценок принадлежности классу Пример</vt:lpstr>
      <vt:lpstr>Качество оценок принадлежности классу Пример</vt:lpstr>
      <vt:lpstr>Качество оценок принадлежности классу Резюме</vt:lpstr>
      <vt:lpstr>План</vt:lpstr>
      <vt:lpstr>PowerPoint 演示文稿</vt:lpstr>
      <vt:lpstr>References: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Машинное обучение Что под капотом?</dc:title>
  <dc:creator>Пользователь Microsoft Office</dc:creator>
  <cp:lastModifiedBy>Denys</cp:lastModifiedBy>
  <cp:revision>246</cp:revision>
  <dcterms:created xsi:type="dcterms:W3CDTF">2018-09-13T08:05:00Z</dcterms:created>
  <dcterms:modified xsi:type="dcterms:W3CDTF">2022-10-21T19:57:58Z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C17297B2A1664970A5912B50C186AAF2</vt:lpwstr>
  </property>
  <property fmtid="{D5CDD505-2E9C-101B-9397-08002B2CF9AE}" pid="3" name="KSOProductBuildVer">
    <vt:lpwstr>1033-11.2.0.11373</vt:lpwstr>
  </property>
</Properties>
</file>

<file path=docProps/thumbnail.jpeg>
</file>